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0" r:id="rId1"/>
    <p:sldMasterId id="2147483700" r:id="rId2"/>
    <p:sldMasterId id="2147483718" r:id="rId3"/>
  </p:sldMasterIdLst>
  <p:notesMasterIdLst>
    <p:notesMasterId r:id="rId12"/>
  </p:notesMasterIdLst>
  <p:handoutMasterIdLst>
    <p:handoutMasterId r:id="rId13"/>
  </p:handoutMasterIdLst>
  <p:sldIdLst>
    <p:sldId id="272" r:id="rId4"/>
    <p:sldId id="1803" r:id="rId5"/>
    <p:sldId id="1782" r:id="rId6"/>
    <p:sldId id="1801" r:id="rId7"/>
    <p:sldId id="720" r:id="rId8"/>
    <p:sldId id="725" r:id="rId9"/>
    <p:sldId id="1798" r:id="rId10"/>
    <p:sldId id="285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6C"/>
    <a:srgbClr val="5BD4FF"/>
    <a:srgbClr val="3F5588"/>
    <a:srgbClr val="8BB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71" autoAdjust="0"/>
  </p:normalViewPr>
  <p:slideViewPr>
    <p:cSldViewPr snapToGrid="0" snapToObjects="1">
      <p:cViewPr varScale="1">
        <p:scale>
          <a:sx n="83" d="100"/>
          <a:sy n="83" d="100"/>
        </p:scale>
        <p:origin x="108" y="1722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810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DF131F-F288-4343-8EFB-44D048ADFAB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21C4BA-A1FE-D64C-9D41-D7DAD50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8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DFCB1C-B445-6944-8C18-5DA0891C3F1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A391BC-CC7F-CF43-99DB-6B1B9EFC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36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391BC-CC7F-CF43-99DB-6B1B9EFC74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7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391BC-CC7F-CF43-99DB-6B1B9EFC74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391BC-CC7F-CF43-99DB-6B1B9EFC74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2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79701-1C54-415B-B70C-539F60DF0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87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02729"/>
            <a:ext cx="10515600" cy="24663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0036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85882"/>
            <a:ext cx="10515600" cy="13857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1">
                <a:solidFill>
                  <a:srgbClr val="0036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90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68" y="871867"/>
            <a:ext cx="4909064" cy="9697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0" y="3081866"/>
            <a:ext cx="6781800" cy="1693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baseline="0">
                <a:solidFill>
                  <a:srgbClr val="00366C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768" y="907888"/>
            <a:ext cx="4924230" cy="11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9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E350D-1880-4C4F-9964-E0F8FC16BE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2252664"/>
            <a:ext cx="10972800" cy="3673475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3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DC733-7BBB-4B5B-9DD8-EFE872DA9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2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C7C3F-6BEF-484D-89A1-9429BD3A3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11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68" y="871867"/>
            <a:ext cx="4909064" cy="9697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0" y="3081866"/>
            <a:ext cx="6781800" cy="1693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baseline="0">
                <a:solidFill>
                  <a:srgbClr val="00366C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768" y="907888"/>
            <a:ext cx="4924230" cy="11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08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DC733-7BBB-4B5B-9DD8-EFE872DA9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6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6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09956"/>
            <a:ext cx="10515600" cy="4223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66C"/>
                </a:solidFill>
              </a:defRPr>
            </a:lvl1pPr>
            <a:lvl2pPr>
              <a:defRPr>
                <a:solidFill>
                  <a:srgbClr val="00366C"/>
                </a:solidFill>
              </a:defRPr>
            </a:lvl2pPr>
            <a:lvl3pPr>
              <a:defRPr>
                <a:solidFill>
                  <a:srgbClr val="00366C"/>
                </a:solidFill>
              </a:defRPr>
            </a:lvl3pPr>
            <a:lvl4pPr>
              <a:defRPr>
                <a:solidFill>
                  <a:srgbClr val="00366C"/>
                </a:solidFill>
              </a:defRPr>
            </a:lvl4pPr>
            <a:lvl5pPr>
              <a:defRPr>
                <a:solidFill>
                  <a:srgbClr val="00366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6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6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8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66C"/>
                </a:solidFill>
              </a:defRPr>
            </a:lvl1pPr>
            <a:lvl2pPr>
              <a:defRPr>
                <a:solidFill>
                  <a:srgbClr val="00366C"/>
                </a:solidFill>
              </a:defRPr>
            </a:lvl2pPr>
            <a:lvl3pPr>
              <a:defRPr>
                <a:solidFill>
                  <a:srgbClr val="00366C"/>
                </a:solidFill>
              </a:defRPr>
            </a:lvl3pPr>
            <a:lvl4pPr>
              <a:defRPr>
                <a:solidFill>
                  <a:srgbClr val="00366C"/>
                </a:solidFill>
              </a:defRPr>
            </a:lvl4pPr>
            <a:lvl5pPr>
              <a:defRPr>
                <a:solidFill>
                  <a:srgbClr val="00366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3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6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66C"/>
                </a:solidFill>
              </a:defRPr>
            </a:lvl1pPr>
            <a:lvl2pPr>
              <a:defRPr>
                <a:solidFill>
                  <a:srgbClr val="00366C"/>
                </a:solidFill>
              </a:defRPr>
            </a:lvl2pPr>
            <a:lvl3pPr>
              <a:defRPr>
                <a:solidFill>
                  <a:srgbClr val="00366C"/>
                </a:solidFill>
              </a:defRPr>
            </a:lvl3pPr>
            <a:lvl4pPr>
              <a:defRPr>
                <a:solidFill>
                  <a:srgbClr val="00366C"/>
                </a:solidFill>
              </a:defRPr>
            </a:lvl4pPr>
            <a:lvl5pPr>
              <a:defRPr>
                <a:solidFill>
                  <a:srgbClr val="00366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66C"/>
                </a:solidFill>
              </a:defRPr>
            </a:lvl1pPr>
            <a:lvl2pPr>
              <a:defRPr>
                <a:solidFill>
                  <a:srgbClr val="00366C"/>
                </a:solidFill>
              </a:defRPr>
            </a:lvl2pPr>
            <a:lvl3pPr>
              <a:defRPr>
                <a:solidFill>
                  <a:srgbClr val="00366C"/>
                </a:solidFill>
              </a:defRPr>
            </a:lvl3pPr>
            <a:lvl4pPr>
              <a:defRPr>
                <a:solidFill>
                  <a:srgbClr val="00366C"/>
                </a:solidFill>
              </a:defRPr>
            </a:lvl4pPr>
            <a:lvl5pPr>
              <a:defRPr>
                <a:solidFill>
                  <a:srgbClr val="00366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9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6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1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26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16438"/>
            <a:ext cx="3932237" cy="1036948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36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78731"/>
            <a:ext cx="6172200" cy="518474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66C"/>
                </a:solidFill>
              </a:defRPr>
            </a:lvl1pPr>
            <a:lvl2pPr>
              <a:defRPr sz="2800">
                <a:solidFill>
                  <a:srgbClr val="00366C"/>
                </a:solidFill>
              </a:defRPr>
            </a:lvl2pPr>
            <a:lvl3pPr>
              <a:defRPr sz="2400">
                <a:solidFill>
                  <a:srgbClr val="00366C"/>
                </a:solidFill>
              </a:defRPr>
            </a:lvl3pPr>
            <a:lvl4pPr>
              <a:defRPr sz="2000">
                <a:solidFill>
                  <a:srgbClr val="00366C"/>
                </a:solidFill>
              </a:defRPr>
            </a:lvl4pPr>
            <a:lvl5pPr>
              <a:defRPr sz="2000">
                <a:solidFill>
                  <a:srgbClr val="00366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81665"/>
            <a:ext cx="3932237" cy="4081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6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84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697585"/>
            <a:ext cx="6172200" cy="5128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3F558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97585"/>
            <a:ext cx="3932237" cy="1055801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3F558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53387"/>
            <a:ext cx="3932237" cy="407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F558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94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68" y="871867"/>
            <a:ext cx="4909064" cy="9697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0" y="3081866"/>
            <a:ext cx="6781800" cy="1693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baseline="0">
                <a:solidFill>
                  <a:srgbClr val="00366C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768" y="907888"/>
            <a:ext cx="4924230" cy="11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2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973157" y="5585047"/>
            <a:ext cx="914044" cy="916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2" y="5190"/>
            <a:ext cx="12190476" cy="6847619"/>
          </a:xfrm>
          <a:prstGeom prst="rect">
            <a:avLst/>
          </a:prstGeom>
        </p:spPr>
      </p:pic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457200" y="6382807"/>
            <a:ext cx="5257800" cy="263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accent1">
                    <a:lumMod val="75000"/>
                  </a:schemeClr>
                </a:solidFill>
                <a:latin typeface="Gill Sans SemiBold"/>
                <a:ea typeface="+mn-ea"/>
                <a:cs typeface="Gill Sans SemiBol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E350D-1880-4C4F-9964-E0F8FC16BEC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ill Sans SemiBold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Gill Sans SemiBold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9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0" r:id="rId2"/>
    <p:sldLayoutId id="2147483682" r:id="rId3"/>
    <p:sldLayoutId id="2147483684" r:id="rId4"/>
    <p:sldLayoutId id="2147483686" r:id="rId5"/>
    <p:sldLayoutId id="2147483687" r:id="rId6"/>
    <p:sldLayoutId id="2147483688" r:id="rId7"/>
    <p:sldLayoutId id="2147483689" r:id="rId8"/>
    <p:sldLayoutId id="2147483705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F558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55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558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558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58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58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2" y="5190"/>
            <a:ext cx="12190476" cy="6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0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7" r:id="rId2"/>
    <p:sldLayoutId id="2147483723" r:id="rId3"/>
    <p:sldLayoutId id="214748372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" y="5190"/>
            <a:ext cx="12190476" cy="6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2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folk.gov/3700/Retain-Your-Rai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Susan.Perry@Norfolk.gov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Retain Your Rain Program</a:t>
            </a:r>
          </a:p>
        </p:txBody>
      </p:sp>
    </p:spTree>
    <p:extLst>
      <p:ext uri="{BB962C8B-B14F-4D97-AF65-F5344CB8AC3E}">
        <p14:creationId xmlns:p14="http://schemas.microsoft.com/office/powerpoint/2010/main" val="297140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FDC7C1-D319-22B7-22F0-4F700DFB5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203" y="1947315"/>
            <a:ext cx="7184414" cy="36792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1B94D9-6C24-44EB-B77F-6C0CB6EDD9F8}"/>
              </a:ext>
            </a:extLst>
          </p:cNvPr>
          <p:cNvSpPr txBox="1">
            <a:spLocks/>
          </p:cNvSpPr>
          <p:nvPr/>
        </p:nvSpPr>
        <p:spPr>
          <a:xfrm>
            <a:off x="-1591270" y="369386"/>
            <a:ext cx="9596760" cy="6315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00366C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sz="3600" dirty="0">
                <a:latin typeface="Gill Sans MT" panose="020B0502020104020203" pitchFamily="34" charset="0"/>
              </a:rPr>
              <a:t>RYR Website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27FB82-E656-7309-230C-9DE333348C0E}"/>
              </a:ext>
            </a:extLst>
          </p:cNvPr>
          <p:cNvSpPr txBox="1">
            <a:spLocks/>
          </p:cNvSpPr>
          <p:nvPr/>
        </p:nvSpPr>
        <p:spPr>
          <a:xfrm>
            <a:off x="149348" y="1231469"/>
            <a:ext cx="10097897" cy="4677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366C"/>
                </a:solidFill>
                <a:hlinkClick r:id="rId3"/>
              </a:rPr>
              <a:t>https://www.norfolk.gov/3700/Retain-Your-Rain</a:t>
            </a:r>
            <a:endParaRPr lang="en-US" sz="2400" dirty="0">
              <a:solidFill>
                <a:srgbClr val="00366C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366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6652E9-E3A1-F787-9846-1A7A4C8DC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80"/>
          <a:stretch/>
        </p:blipFill>
        <p:spPr>
          <a:xfrm>
            <a:off x="6445559" y="0"/>
            <a:ext cx="5744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870F8-9BE7-0FE8-02A9-B01B20BA17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B05EE330-1469-405F-8879-9EC7B4F5979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8E0A8-D72D-BAA4-52DA-8557E72A1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" b="6457"/>
          <a:stretch/>
        </p:blipFill>
        <p:spPr>
          <a:xfrm>
            <a:off x="0" y="849086"/>
            <a:ext cx="5422877" cy="6008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CE5C3B-DDDE-18E7-3510-E754661F06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39"/>
          <a:stretch/>
        </p:blipFill>
        <p:spPr>
          <a:xfrm>
            <a:off x="6769123" y="683449"/>
            <a:ext cx="5422877" cy="6174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EE0B6D7-AD72-1C74-2645-921010CBD264}"/>
              </a:ext>
            </a:extLst>
          </p:cNvPr>
          <p:cNvSpPr txBox="1">
            <a:spLocks/>
          </p:cNvSpPr>
          <p:nvPr/>
        </p:nvSpPr>
        <p:spPr>
          <a:xfrm>
            <a:off x="1181427" y="282665"/>
            <a:ext cx="9596760" cy="6315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00366C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sz="3600" dirty="0">
                <a:latin typeface="Gill Sans MT" panose="020B0502020104020203" pitchFamily="34" charset="0"/>
              </a:rPr>
              <a:t>RYR Home Projects</a:t>
            </a:r>
          </a:p>
        </p:txBody>
      </p:sp>
    </p:spTree>
    <p:extLst>
      <p:ext uri="{BB962C8B-B14F-4D97-AF65-F5344CB8AC3E}">
        <p14:creationId xmlns:p14="http://schemas.microsoft.com/office/powerpoint/2010/main" val="256282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1B94D9-6C24-44EB-B77F-6C0CB6EDD9F8}"/>
              </a:ext>
            </a:extLst>
          </p:cNvPr>
          <p:cNvSpPr txBox="1">
            <a:spLocks/>
          </p:cNvSpPr>
          <p:nvPr/>
        </p:nvSpPr>
        <p:spPr>
          <a:xfrm>
            <a:off x="1181427" y="282665"/>
            <a:ext cx="9596760" cy="6315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00366C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sz="3600" dirty="0">
                <a:latin typeface="Gill Sans MT" panose="020B0502020104020203" pitchFamily="34" charset="0"/>
              </a:rPr>
              <a:t>Benefits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6F3D54-163F-8E7E-5B53-F49EE6B6D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85" t="10456" r="39138" b="6880"/>
          <a:stretch/>
        </p:blipFill>
        <p:spPr>
          <a:xfrm>
            <a:off x="0" y="787482"/>
            <a:ext cx="1299411" cy="608797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27FB82-E656-7309-230C-9DE333348C0E}"/>
              </a:ext>
            </a:extLst>
          </p:cNvPr>
          <p:cNvSpPr txBox="1">
            <a:spLocks/>
          </p:cNvSpPr>
          <p:nvPr/>
        </p:nvSpPr>
        <p:spPr>
          <a:xfrm>
            <a:off x="1620861" y="1319372"/>
            <a:ext cx="10097897" cy="4677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366C"/>
                </a:solidFill>
              </a:rPr>
              <a:t>Help mitigate storm and flood damage to your property in addition to mitigating flooding throughout the city of Norfolk</a:t>
            </a:r>
          </a:p>
          <a:p>
            <a:endParaRPr lang="en-US" sz="2400" dirty="0">
              <a:solidFill>
                <a:srgbClr val="00366C"/>
              </a:solidFill>
            </a:endParaRPr>
          </a:p>
          <a:p>
            <a:r>
              <a:rPr lang="en-US" sz="2400" dirty="0">
                <a:solidFill>
                  <a:srgbClr val="00366C"/>
                </a:solidFill>
              </a:rPr>
              <a:t>Storing water on your property to use for your plants or for other activities, instead of using city water.</a:t>
            </a:r>
          </a:p>
          <a:p>
            <a:endParaRPr lang="en-US" sz="2400" dirty="0">
              <a:solidFill>
                <a:srgbClr val="00366C"/>
              </a:solidFill>
            </a:endParaRPr>
          </a:p>
          <a:p>
            <a:r>
              <a:rPr lang="en-US" sz="2400" dirty="0">
                <a:solidFill>
                  <a:srgbClr val="00366C"/>
                </a:solidFill>
              </a:rPr>
              <a:t>Trees provide beauty, habitat, absorb heat, produce oxygen, drink up lots of water, and when placed appropriately, reduce heating/ cooling costs of your home throughout the seasons</a:t>
            </a:r>
          </a:p>
          <a:p>
            <a:endParaRPr lang="en-US" sz="2400" dirty="0">
              <a:solidFill>
                <a:srgbClr val="00366C"/>
              </a:solidFill>
            </a:endParaRPr>
          </a:p>
          <a:p>
            <a:r>
              <a:rPr lang="en-US" sz="2400" dirty="0">
                <a:solidFill>
                  <a:srgbClr val="00366C"/>
                </a:solidFill>
              </a:rPr>
              <a:t>Plants provide beauty, food for pollinators, habitat, add value to your property, absorb and break down pollutants.</a:t>
            </a:r>
          </a:p>
        </p:txBody>
      </p:sp>
    </p:spTree>
    <p:extLst>
      <p:ext uri="{BB962C8B-B14F-4D97-AF65-F5344CB8AC3E}">
        <p14:creationId xmlns:p14="http://schemas.microsoft.com/office/powerpoint/2010/main" val="209458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F9233C3-6357-48C8-82AE-058E028E3674}"/>
              </a:ext>
            </a:extLst>
          </p:cNvPr>
          <p:cNvSpPr txBox="1">
            <a:spLocks/>
          </p:cNvSpPr>
          <p:nvPr/>
        </p:nvSpPr>
        <p:spPr>
          <a:xfrm>
            <a:off x="1181427" y="282665"/>
            <a:ext cx="9596760" cy="6315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00366C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sz="3600" dirty="0">
                <a:latin typeface="Gill Sans MT" panose="020B0502020104020203" pitchFamily="34" charset="0"/>
              </a:rPr>
              <a:t>Community Resilience – Doing Your Part</a:t>
            </a:r>
          </a:p>
        </p:txBody>
      </p:sp>
      <p:pic>
        <p:nvPicPr>
          <p:cNvPr id="1030" name="Picture 6" descr="https://lh3.googleusercontent.com/OSCSd2aBW5fsmHwFfmaI-tr8c3fsws8fDMLWADwtTkL59oyzAJRG_gnlLrvOXisijPJVuyQTeMVkGIt9daP0Bh8VjRKrA-ReEL8gimUgFdVmf3gOM4m2ZiBcazQq2cP9cxooX0JXgtA">
            <a:extLst>
              <a:ext uri="{FF2B5EF4-FFF2-40B4-BE49-F238E27FC236}">
                <a16:creationId xmlns:a16="http://schemas.microsoft.com/office/drawing/2014/main" id="{85766CFB-2043-498E-9B14-B0344175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08" y="1396640"/>
            <a:ext cx="7946238" cy="47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6BA91D-F2BA-4B3A-A01C-9DB7227D9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90" y="1396640"/>
            <a:ext cx="3620890" cy="1969697"/>
          </a:xfrm>
          <a:prstGeom prst="rect">
            <a:avLst/>
          </a:prstGeom>
        </p:spPr>
      </p:pic>
      <p:pic>
        <p:nvPicPr>
          <p:cNvPr id="1034" name="Picture 10" descr="https://lh3.googleusercontent.com/522KIi9Cd8KdUas2UDi1u0by3mN_-3IbM5WA0mMZtBOJJqxItwGQd8MH3j4yatlt_TwZeGEVNIDBibr5h1fDdIBymgDu35b8AXGK-ouw4Xff0m5CsNzSZIiJHTewhvmMiarZVYees6C-MV2T4Q">
            <a:extLst>
              <a:ext uri="{FF2B5EF4-FFF2-40B4-BE49-F238E27FC236}">
                <a16:creationId xmlns:a16="http://schemas.microsoft.com/office/drawing/2014/main" id="{6E7D5E69-3AF1-4655-9A1E-515C09960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4" y="3491663"/>
            <a:ext cx="3747043" cy="2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1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8E1417-DA30-4435-AF83-3B087E829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9"/>
          <a:stretch/>
        </p:blipFill>
        <p:spPr>
          <a:xfrm>
            <a:off x="1957389" y="914262"/>
            <a:ext cx="7382554" cy="54429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1B94D9-6C24-44EB-B77F-6C0CB6EDD9F8}"/>
              </a:ext>
            </a:extLst>
          </p:cNvPr>
          <p:cNvSpPr txBox="1">
            <a:spLocks/>
          </p:cNvSpPr>
          <p:nvPr/>
        </p:nvSpPr>
        <p:spPr>
          <a:xfrm>
            <a:off x="1181427" y="282665"/>
            <a:ext cx="9596760" cy="6315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00366C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sz="3600" dirty="0">
                <a:latin typeface="Gill Sans MT" panose="020B0502020104020203" pitchFamily="34" charset="0"/>
              </a:rPr>
              <a:t>Community Resilience – Doing Your Part</a:t>
            </a:r>
          </a:p>
        </p:txBody>
      </p:sp>
    </p:spTree>
    <p:extLst>
      <p:ext uri="{BB962C8B-B14F-4D97-AF65-F5344CB8AC3E}">
        <p14:creationId xmlns:p14="http://schemas.microsoft.com/office/powerpoint/2010/main" val="183791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24B3CA-467F-4F1B-8157-B6B7AC98F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98" y="0"/>
            <a:ext cx="8661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6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B815DC-B41A-4016-9231-243B63FEA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34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Screen Shot 2015-10-22 at 6.06.30 PM.png"/>
          <p:cNvPicPr>
            <a:picLocks noChangeAspect="1"/>
          </p:cNvPicPr>
          <p:nvPr/>
        </p:nvPicPr>
        <p:blipFill rotWithShape="1"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797"/>
          <a:stretch/>
        </p:blipFill>
        <p:spPr>
          <a:xfrm>
            <a:off x="2064289" y="0"/>
            <a:ext cx="8063422" cy="7487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186A2E2-3D97-4C08-BC19-092D96F06A09}"/>
              </a:ext>
            </a:extLst>
          </p:cNvPr>
          <p:cNvSpPr txBox="1">
            <a:spLocks/>
          </p:cNvSpPr>
          <p:nvPr/>
        </p:nvSpPr>
        <p:spPr>
          <a:xfrm>
            <a:off x="504824" y="298157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66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66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 You!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60514F-0576-4D74-ACDC-774D0031BA37}"/>
              </a:ext>
            </a:extLst>
          </p:cNvPr>
          <p:cNvSpPr/>
          <p:nvPr/>
        </p:nvSpPr>
        <p:spPr>
          <a:xfrm>
            <a:off x="2714624" y="59773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7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66C"/>
                </a:solidFill>
                <a:effectLst/>
                <a:uLnTx/>
                <a:uFillTx/>
                <a:latin typeface="Corbel" panose="020B0503020204020204"/>
                <a:ea typeface="+mn-ea"/>
                <a:cs typeface="Gill Sans" panose="020B0502020104020203" pitchFamily="34" charset="-79"/>
              </a:rPr>
              <a:t>Kyle Spencer, Chief Resilience Officer</a:t>
            </a:r>
          </a:p>
          <a:p>
            <a:pPr marL="0" marR="0" lvl="0" indent="0" algn="ctr" defTabSz="457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7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66C"/>
                </a:solidFill>
                <a:effectLst/>
                <a:uLnTx/>
                <a:uFillTx/>
                <a:latin typeface="Corbel" panose="020B0503020204020204"/>
                <a:ea typeface="+mn-ea"/>
                <a:cs typeface="Gill Sans" panose="020B0502020104020203" pitchFamily="34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Kyle.Spencer@norfolk.gov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66C"/>
                </a:solidFill>
                <a:effectLst/>
                <a:uLnTx/>
                <a:uFillTx/>
                <a:latin typeface="Corbel" panose="020B0503020204020204"/>
                <a:ea typeface="+mn-ea"/>
                <a:cs typeface="Gill Sans" panose="020B0502020104020203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6021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0366C"/>
      </a:dk2>
      <a:lt2>
        <a:srgbClr val="DFE3E5"/>
      </a:lt2>
      <a:accent1>
        <a:srgbClr val="00366C"/>
      </a:accent1>
      <a:accent2>
        <a:srgbClr val="84BD00"/>
      </a:accent2>
      <a:accent3>
        <a:srgbClr val="1F2B45"/>
      </a:accent3>
      <a:accent4>
        <a:srgbClr val="BBE151"/>
      </a:accent4>
      <a:accent5>
        <a:srgbClr val="95A7CF"/>
      </a:accent5>
      <a:accent6>
        <a:srgbClr val="D8EE9A"/>
      </a:accent6>
      <a:hlink>
        <a:srgbClr val="FFFFFF"/>
      </a:hlink>
      <a:folHlink>
        <a:srgbClr val="84BD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folk Brand Power Point BROADCAST" id="{A9C45F8F-6C1E-45B7-9B54-765DDF0A342D}" vid="{F67D46E4-AEB9-4DF9-B8A6-23FD88A70EA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folk Brand Power Point BROADCAST" id="{A9C45F8F-6C1E-45B7-9B54-765DDF0A342D}" vid="{BAE3D79B-5DF6-43E0-B675-C37A0A51A69B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folk Brand Power Point BROADCAST" id="{A9C45F8F-6C1E-45B7-9B54-765DDF0A342D}" vid="{BAE3D79B-5DF6-43E0-B675-C37A0A51A69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Norfolk Brand Power Point BROADCAST ONLY</Template>
  <TotalTime>2175</TotalTime>
  <Words>150</Words>
  <Application>Microsoft Office PowerPoint</Application>
  <PresentationFormat>Widescreen</PresentationFormat>
  <Paragraphs>22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Gill Sans</vt:lpstr>
      <vt:lpstr>Gill Sans MT</vt:lpstr>
      <vt:lpstr>Gill Sans SemiBold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Straub, Kelly</dc:creator>
  <cp:lastModifiedBy>Simons, Matthew</cp:lastModifiedBy>
  <cp:revision>172</cp:revision>
  <cp:lastPrinted>2018-08-31T15:27:18Z</cp:lastPrinted>
  <dcterms:created xsi:type="dcterms:W3CDTF">2018-08-07T18:20:34Z</dcterms:created>
  <dcterms:modified xsi:type="dcterms:W3CDTF">2023-09-20T21:18:43Z</dcterms:modified>
</cp:coreProperties>
</file>